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3" r:id="rId4"/>
    <p:sldId id="280" r:id="rId5"/>
    <p:sldId id="276" r:id="rId6"/>
    <p:sldId id="284" r:id="rId7"/>
    <p:sldId id="281" r:id="rId8"/>
    <p:sldId id="277" r:id="rId9"/>
    <p:sldId id="285" r:id="rId10"/>
    <p:sldId id="279" r:id="rId11"/>
    <p:sldId id="282" r:id="rId12"/>
    <p:sldId id="278" r:id="rId13"/>
    <p:sldId id="300" r:id="rId14"/>
    <p:sldId id="302" r:id="rId15"/>
    <p:sldId id="299" r:id="rId16"/>
    <p:sldId id="301" r:id="rId17"/>
    <p:sldId id="294" r:id="rId18"/>
    <p:sldId id="295" r:id="rId19"/>
    <p:sldId id="286" r:id="rId20"/>
    <p:sldId id="297" r:id="rId21"/>
    <p:sldId id="298" r:id="rId22"/>
    <p:sldId id="287" r:id="rId23"/>
    <p:sldId id="296" r:id="rId24"/>
    <p:sldId id="288" r:id="rId25"/>
    <p:sldId id="289" r:id="rId26"/>
    <p:sldId id="290" r:id="rId27"/>
    <p:sldId id="291" r:id="rId28"/>
    <p:sldId id="292" r:id="rId29"/>
    <p:sldId id="293" r:id="rId30"/>
    <p:sldId id="271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656" y="-2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C029-8FA4-46A7-8380-0485699ED45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6E54-CBE0-4DE6-AD08-881A5DC43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15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C029-8FA4-46A7-8380-0485699ED45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6E54-CBE0-4DE6-AD08-881A5DC43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03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C029-8FA4-46A7-8380-0485699ED45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6E54-CBE0-4DE6-AD08-881A5DC43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76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C029-8FA4-46A7-8380-0485699ED45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6E54-CBE0-4DE6-AD08-881A5DC43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18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C029-8FA4-46A7-8380-0485699ED45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6E54-CBE0-4DE6-AD08-881A5DC43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61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C029-8FA4-46A7-8380-0485699ED45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6E54-CBE0-4DE6-AD08-881A5DC43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07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C029-8FA4-46A7-8380-0485699ED45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6E54-CBE0-4DE6-AD08-881A5DC43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31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C029-8FA4-46A7-8380-0485699ED45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6E54-CBE0-4DE6-AD08-881A5DC43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6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C029-8FA4-46A7-8380-0485699ED45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6E54-CBE0-4DE6-AD08-881A5DC43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32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C029-8FA4-46A7-8380-0485699ED45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6E54-CBE0-4DE6-AD08-881A5DC43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4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C029-8FA4-46A7-8380-0485699ED45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6E54-CBE0-4DE6-AD08-881A5DC43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25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4C029-8FA4-46A7-8380-0485699ED45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96E54-CBE0-4DE6-AD08-881A5DC43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32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685800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Smith Chart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3048000"/>
            <a:ext cx="8686800" cy="3581400"/>
          </a:xfrm>
        </p:spPr>
        <p:txBody>
          <a:bodyPr>
            <a:noAutofit/>
          </a:bodyPr>
          <a:lstStyle/>
          <a:p>
            <a:r>
              <a:rPr lang="en-US" sz="2800" i="1" dirty="0">
                <a:solidFill>
                  <a:srgbClr val="7030A0"/>
                </a:solidFill>
              </a:rPr>
              <a:t>b</a:t>
            </a:r>
            <a:r>
              <a:rPr lang="en-US" sz="2800" i="1" dirty="0" smtClean="0">
                <a:solidFill>
                  <a:srgbClr val="7030A0"/>
                </a:solidFill>
              </a:rPr>
              <a:t>y</a:t>
            </a:r>
          </a:p>
          <a:p>
            <a:endParaRPr lang="en-US" sz="2800" i="1" dirty="0" smtClean="0">
              <a:solidFill>
                <a:srgbClr val="7030A0"/>
              </a:solidFill>
            </a:endParaRPr>
          </a:p>
          <a:p>
            <a:r>
              <a:rPr lang="en-US" sz="4000" b="1" dirty="0" smtClean="0">
                <a:solidFill>
                  <a:srgbClr val="7030A0"/>
                </a:solidFill>
              </a:rPr>
              <a:t>S. Yuvaraj 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Department of Electronics and Communication Engineering,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NIT Andhra Pradesh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87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8600"/>
            <a:ext cx="5667375" cy="626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709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" r="2317"/>
          <a:stretch/>
        </p:blipFill>
        <p:spPr bwMode="auto">
          <a:xfrm>
            <a:off x="285793" y="304801"/>
            <a:ext cx="8248607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274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76200"/>
            <a:ext cx="9296400" cy="662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567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Plotting Normalized Impedance in Smith Chart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23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9600" y="1828800"/>
            <a:ext cx="800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Load Impedance Z</a:t>
            </a:r>
            <a:r>
              <a:rPr lang="en-US" sz="3600" b="1" baseline="-25000" dirty="0" smtClean="0"/>
              <a:t>R </a:t>
            </a:r>
            <a:r>
              <a:rPr lang="en-US" sz="3600" b="1" dirty="0" smtClean="0"/>
              <a:t>= 25 + j100 (</a:t>
            </a:r>
            <a:r>
              <a:rPr lang="el-GR" sz="3600" b="1" dirty="0" smtClean="0"/>
              <a:t>Ω</a:t>
            </a:r>
            <a:r>
              <a:rPr lang="en-US" sz="3600" b="1" dirty="0" smtClean="0"/>
              <a:t>) </a:t>
            </a:r>
          </a:p>
          <a:p>
            <a:pPr algn="ctr"/>
            <a:endParaRPr lang="en-US" sz="3600" b="1" dirty="0"/>
          </a:p>
          <a:p>
            <a:pPr algn="ctr"/>
            <a:r>
              <a:rPr lang="en-US" sz="3600" b="1" dirty="0" smtClean="0"/>
              <a:t>Characteristic Impedance </a:t>
            </a:r>
            <a:r>
              <a:rPr lang="en-US" sz="3600" b="1" dirty="0" err="1" smtClean="0"/>
              <a:t>Z</a:t>
            </a:r>
            <a:r>
              <a:rPr lang="en-US" sz="3600" b="1" baseline="-25000" dirty="0" err="1" smtClean="0"/>
              <a:t>o</a:t>
            </a:r>
            <a:r>
              <a:rPr lang="en-US" sz="3600" b="1" baseline="-25000" dirty="0" smtClean="0"/>
              <a:t> </a:t>
            </a:r>
            <a:r>
              <a:rPr lang="en-US" sz="3600" b="1" dirty="0" smtClean="0"/>
              <a:t>=   50 </a:t>
            </a:r>
            <a:r>
              <a:rPr lang="en-US" sz="3600" b="1" dirty="0"/>
              <a:t>(</a:t>
            </a:r>
            <a:r>
              <a:rPr lang="el-GR" sz="3600" b="1" dirty="0"/>
              <a:t>Ω</a:t>
            </a:r>
            <a:r>
              <a:rPr lang="en-US" sz="3600" b="1" dirty="0"/>
              <a:t>)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60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7" y="533400"/>
            <a:ext cx="6296025" cy="517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240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30781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Finding the reflection coefficient </a:t>
            </a:r>
            <a:br>
              <a:rPr lang="en-US" b="1" dirty="0" smtClean="0">
                <a:solidFill>
                  <a:srgbClr val="C00000"/>
                </a:solidFill>
              </a:rPr>
            </a:br>
            <a:r>
              <a:rPr lang="en-US" b="1" dirty="0" smtClean="0">
                <a:solidFill>
                  <a:srgbClr val="C00000"/>
                </a:solidFill>
              </a:rPr>
              <a:t>(Magnitude and Phase)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94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YUVARAJ SIVA\Google Drive\New folder\Dropbox\NIT AP\TLEM\Angl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16" r="6599"/>
          <a:stretch/>
        </p:blipFill>
        <p:spPr bwMode="auto">
          <a:xfrm>
            <a:off x="609600" y="914400"/>
            <a:ext cx="8234855" cy="458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27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C:\Users\YUVARAJ SIVA\Google Drive\New folder\Dropbox\NIT AP\TLEM\mag_reflection_coeff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45" b="37321"/>
          <a:stretch/>
        </p:blipFill>
        <p:spPr bwMode="auto">
          <a:xfrm>
            <a:off x="76200" y="2092544"/>
            <a:ext cx="8903741" cy="354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78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795338"/>
            <a:ext cx="6657975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520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4855" y="762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Complex </a:t>
            </a:r>
            <a:r>
              <a:rPr lang="el-GR" b="1" dirty="0" smtClean="0">
                <a:solidFill>
                  <a:srgbClr val="C00000"/>
                </a:solidFill>
              </a:rPr>
              <a:t>Γ</a:t>
            </a:r>
            <a:r>
              <a:rPr lang="en-US" b="1" dirty="0" smtClean="0">
                <a:solidFill>
                  <a:srgbClr val="C00000"/>
                </a:solidFill>
              </a:rPr>
              <a:t> Plane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1066800"/>
            <a:ext cx="9115425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948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62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Impedance at the location 0.18 </a:t>
            </a:r>
            <a:r>
              <a:rPr lang="el-GR" b="1" dirty="0" smtClean="0">
                <a:solidFill>
                  <a:srgbClr val="C00000"/>
                </a:solidFill>
              </a:rPr>
              <a:t>λ</a:t>
            </a:r>
            <a:r>
              <a:rPr lang="en-US" b="1" dirty="0" smtClean="0">
                <a:solidFill>
                  <a:srgbClr val="C00000"/>
                </a:solidFill>
              </a:rPr>
              <a:t> from load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63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6800"/>
            <a:ext cx="7103778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602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119188"/>
            <a:ext cx="6934200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380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C:\Users\YUVARAJ SIVA\Google Drive\New folder\Dropbox\NIT AP\TLEM\generator_movem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4" r="5760" b="5960"/>
          <a:stretch/>
        </p:blipFill>
        <p:spPr bwMode="auto">
          <a:xfrm>
            <a:off x="90487" y="1097303"/>
            <a:ext cx="8977313" cy="494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93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919163"/>
            <a:ext cx="6838950" cy="501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064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666750"/>
            <a:ext cx="7572375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202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000125"/>
            <a:ext cx="7058025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967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41" y="533400"/>
            <a:ext cx="8492359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92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900113"/>
            <a:ext cx="72390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615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885825"/>
            <a:ext cx="7877175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117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5146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>
                <a:solidFill>
                  <a:srgbClr val="C00000"/>
                </a:solidFill>
              </a:rPr>
              <a:t>Constant Resistance Circles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8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57200"/>
            <a:ext cx="7162800" cy="6205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647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0"/>
            <a:ext cx="8153400" cy="686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364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Constant Resistance Circles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47800"/>
            <a:ext cx="5029200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099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5908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>
                <a:solidFill>
                  <a:srgbClr val="C00000"/>
                </a:solidFill>
              </a:rPr>
              <a:t>Constant Reactance Circles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56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9550"/>
            <a:ext cx="7924800" cy="641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863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43000"/>
            <a:ext cx="6334125" cy="528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Constant Reactance Circles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95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3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C00000"/>
                </a:solidFill>
              </a:rPr>
              <a:t>Important Points in Smith Chart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26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1846</TotalTime>
  <Words>73</Words>
  <Application>Microsoft Office PowerPoint</Application>
  <PresentationFormat>On-screen Show (4:3)</PresentationFormat>
  <Paragraphs>19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Smith Chart</vt:lpstr>
      <vt:lpstr>Complex Γ Plane</vt:lpstr>
      <vt:lpstr>PowerPoint Presentation</vt:lpstr>
      <vt:lpstr>PowerPoint Presentation</vt:lpstr>
      <vt:lpstr>Constant Resistance Circles</vt:lpstr>
      <vt:lpstr>PowerPoint Presentation</vt:lpstr>
      <vt:lpstr>PowerPoint Presentation</vt:lpstr>
      <vt:lpstr>Constant Reactance Circles</vt:lpstr>
      <vt:lpstr>PowerPoint Presentation</vt:lpstr>
      <vt:lpstr>PowerPoint Presentation</vt:lpstr>
      <vt:lpstr>PowerPoint Presentation</vt:lpstr>
      <vt:lpstr>S</vt:lpstr>
      <vt:lpstr>Plotting Normalized Impedance in Smith Chart</vt:lpstr>
      <vt:lpstr>PowerPoint Presentation</vt:lpstr>
      <vt:lpstr>PowerPoint Presentation</vt:lpstr>
      <vt:lpstr>Finding the reflection coefficient  (Magnitude and Phase)</vt:lpstr>
      <vt:lpstr>PowerPoint Presentation</vt:lpstr>
      <vt:lpstr>PowerPoint Presentation</vt:lpstr>
      <vt:lpstr>PowerPoint Presentation</vt:lpstr>
      <vt:lpstr>Impedance at the location 0.18 λ from load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Microwave Sources (Especially Microwave Tubes)</dc:title>
  <dc:creator>YUVARAJ SIVASUBRAMANIAN</dc:creator>
  <cp:lastModifiedBy>YUVARAJ SIVASUBRAMANIAN</cp:lastModifiedBy>
  <cp:revision>66</cp:revision>
  <dcterms:created xsi:type="dcterms:W3CDTF">2019-07-25T10:26:49Z</dcterms:created>
  <dcterms:modified xsi:type="dcterms:W3CDTF">2020-01-29T10:31:36Z</dcterms:modified>
</cp:coreProperties>
</file>